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2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jpeg"/><Relationship Id="rId7" Type="http://schemas.openxmlformats.org/officeDocument/2006/relationships/image" Target="../media/image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eg"/><Relationship Id="rId4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40159"/>
          </a:xfrm>
        </p:spPr>
        <p:txBody>
          <a:bodyPr/>
          <a:lstStyle/>
          <a:p>
            <a:r>
              <a:rPr lang="uk-UA" dirty="0" smtClean="0"/>
              <a:t>Будова і функції скелета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8" name="Picture 4" descr="http://www.fullhdoboi.ru/_ph/21/179578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14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тулуба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Хребці </a:t>
            </a:r>
            <a:endParaRPr lang="ru-RU" sz="2800" dirty="0"/>
          </a:p>
        </p:txBody>
      </p:sp>
      <p:pic>
        <p:nvPicPr>
          <p:cNvPr id="24584" name="Picture 8" descr="http://cs1820.vkontakte.ru/u6312908/34971689/x_a0c5be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980728"/>
            <a:ext cx="4055959" cy="3312368"/>
          </a:xfrm>
          <a:prstGeom prst="rect">
            <a:avLst/>
          </a:prstGeom>
          <a:noFill/>
        </p:spPr>
      </p:pic>
      <p:sp>
        <p:nvSpPr>
          <p:cNvPr id="24586" name="AutoShape 10" descr="http://static.apteka.uz/images/39801_8000000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8" name="Picture 12" descr="http://static.apteka.uz/images/39801_800000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365104"/>
            <a:ext cx="2857500" cy="2228850"/>
          </a:xfrm>
          <a:prstGeom prst="rect">
            <a:avLst/>
          </a:prstGeom>
          <a:noFill/>
        </p:spPr>
      </p:pic>
      <p:pic>
        <p:nvPicPr>
          <p:cNvPr id="24590" name="Picture 14" descr="http://predelunet.ucoz.ru/_pu/14/756135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692696"/>
            <a:ext cx="2857500" cy="2619375"/>
          </a:xfrm>
          <a:prstGeom prst="rect">
            <a:avLst/>
          </a:prstGeom>
          <a:noFill/>
        </p:spPr>
      </p:pic>
      <p:pic>
        <p:nvPicPr>
          <p:cNvPr id="24592" name="Picture 16" descr="http://predelunet.ucoz.ru/_pu/14/5572838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06576" y="3429000"/>
            <a:ext cx="2537424" cy="2664296"/>
          </a:xfrm>
          <a:prstGeom prst="rect">
            <a:avLst/>
          </a:prstGeom>
          <a:noFill/>
        </p:spPr>
      </p:pic>
      <p:pic>
        <p:nvPicPr>
          <p:cNvPr id="24594" name="Picture 18" descr="http://predelunet.ucoz.ru/_pu/14/690002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2" y="3212976"/>
            <a:ext cx="2366555" cy="2808312"/>
          </a:xfrm>
          <a:prstGeom prst="rect">
            <a:avLst/>
          </a:prstGeom>
          <a:noFill/>
        </p:spPr>
      </p:pic>
      <p:pic>
        <p:nvPicPr>
          <p:cNvPr id="24596" name="Picture 20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2276872"/>
            <a:ext cx="1152128" cy="780746"/>
          </a:xfrm>
          <a:prstGeom prst="rect">
            <a:avLst/>
          </a:prstGeom>
          <a:noFill/>
        </p:spPr>
      </p:pic>
      <p:pic>
        <p:nvPicPr>
          <p:cNvPr id="24598" name="Picture 22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836712"/>
            <a:ext cx="1376189" cy="542210"/>
          </a:xfrm>
          <a:prstGeom prst="rect">
            <a:avLst/>
          </a:prstGeom>
          <a:noFill/>
        </p:spPr>
      </p:pic>
      <p:pic>
        <p:nvPicPr>
          <p:cNvPr id="24600" name="Picture 24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2276872"/>
            <a:ext cx="1368152" cy="60999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179512" y="764704"/>
            <a:ext cx="2943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Атлант – перший шийний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836712"/>
            <a:ext cx="24046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Суглобова ямка </a:t>
            </a:r>
          </a:p>
          <a:p>
            <a:r>
              <a:rPr lang="uk-UA" dirty="0" smtClean="0"/>
              <a:t>для сполучення з </a:t>
            </a:r>
          </a:p>
          <a:p>
            <a:r>
              <a:rPr lang="uk-UA" dirty="0" err="1" smtClean="0"/>
              <a:t>←потиличною</a:t>
            </a:r>
            <a:r>
              <a:rPr lang="uk-UA" dirty="0" smtClean="0"/>
              <a:t> кісткою</a:t>
            </a:r>
            <a:endParaRPr lang="ru-RU" dirty="0"/>
          </a:p>
        </p:txBody>
      </p:sp>
      <p:pic>
        <p:nvPicPr>
          <p:cNvPr id="24602" name="Picture 26" descr="http://for-artists.ru/uploads/posts/2012-02/1330025798_233e3b42-203834-243833434030-1c35423e34383a3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2204864"/>
            <a:ext cx="1910090" cy="648072"/>
          </a:xfrm>
          <a:prstGeom prst="rect">
            <a:avLst/>
          </a:prstGeom>
          <a:noFill/>
        </p:spPr>
      </p:pic>
      <p:pic>
        <p:nvPicPr>
          <p:cNvPr id="24604" name="Picture 28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1" y="3430226"/>
            <a:ext cx="792088" cy="536763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4355976" y="1700808"/>
            <a:ext cx="603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/>
              <a:t>↓</a:t>
            </a:r>
            <a:endParaRPr lang="ru-RU" sz="3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79712" y="1484784"/>
            <a:ext cx="10795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/>
              <a:t>Ямка ↑</a:t>
            </a:r>
          </a:p>
          <a:p>
            <a:r>
              <a:rPr lang="uk-UA" sz="1400" dirty="0" smtClean="0"/>
              <a:t>для  зуба</a:t>
            </a:r>
            <a:endParaRPr lang="ru-RU" sz="1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979712" y="242088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pic>
        <p:nvPicPr>
          <p:cNvPr id="24606" name="Picture 30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600" y="2492896"/>
            <a:ext cx="1424260" cy="245078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1907704" y="2420888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Зуб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2204864"/>
            <a:ext cx="603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/>
              <a:t>→</a:t>
            </a:r>
            <a:endParaRPr lang="ru-RU" sz="3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07504" y="2780928"/>
            <a:ext cx="164981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Епістрофей – </a:t>
            </a:r>
          </a:p>
          <a:p>
            <a:r>
              <a:rPr lang="uk-UA" sz="2000" dirty="0" smtClean="0"/>
              <a:t>другий </a:t>
            </a:r>
          </a:p>
          <a:p>
            <a:r>
              <a:rPr lang="uk-UA" sz="2000" dirty="0" smtClean="0"/>
              <a:t>шийний</a:t>
            </a:r>
            <a:endParaRPr lang="ru-RU" sz="2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11560" y="4509120"/>
            <a:ext cx="11496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Шийний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236296" y="764704"/>
            <a:ext cx="16509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Поперековий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580112" y="5301208"/>
            <a:ext cx="18908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dirty="0" smtClean="0"/>
              <a:t>Крижова кістка </a:t>
            </a:r>
          </a:p>
          <a:p>
            <a:pPr algn="ctr"/>
            <a:r>
              <a:rPr lang="uk-UA" sz="2000" dirty="0" smtClean="0"/>
              <a:t>(крижі) і </a:t>
            </a:r>
          </a:p>
          <a:p>
            <a:pPr algn="ctr"/>
            <a:r>
              <a:rPr lang="uk-UA" sz="2000" dirty="0" smtClean="0"/>
              <a:t>куприк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тулуба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2800" dirty="0" smtClean="0"/>
              <a:t>Природні вигини хребта і їх формування у немовляти </a:t>
            </a:r>
            <a:endParaRPr lang="ru-RU" sz="2800" dirty="0"/>
          </a:p>
        </p:txBody>
      </p:sp>
      <p:pic>
        <p:nvPicPr>
          <p:cNvPr id="23566" name="Picture 14" descr="http://mama.tomsk.ru/images/baby/rasvpo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5843" y="1844824"/>
            <a:ext cx="6258157" cy="4153644"/>
          </a:xfrm>
          <a:prstGeom prst="rect">
            <a:avLst/>
          </a:prstGeom>
          <a:noFill/>
        </p:spPr>
      </p:pic>
      <p:pic>
        <p:nvPicPr>
          <p:cNvPr id="11" name="Picture 8" descr="http://garmoniya-tela.ru/wp-content/uploads/2011/12/127_large-Kopiya-300x22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712"/>
            <a:ext cx="4067944" cy="3050958"/>
          </a:xfrm>
          <a:prstGeom prst="rect">
            <a:avLst/>
          </a:prstGeom>
          <a:noFill/>
        </p:spPr>
      </p:pic>
      <p:pic>
        <p:nvPicPr>
          <p:cNvPr id="23568" name="Picture 16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836712"/>
            <a:ext cx="1736229" cy="1176566"/>
          </a:xfrm>
          <a:prstGeom prst="rect">
            <a:avLst/>
          </a:prstGeom>
          <a:noFill/>
        </p:spPr>
      </p:pic>
      <p:pic>
        <p:nvPicPr>
          <p:cNvPr id="23570" name="Picture 18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412776"/>
            <a:ext cx="2600325" cy="609998"/>
          </a:xfrm>
          <a:prstGeom prst="rect">
            <a:avLst/>
          </a:prstGeom>
          <a:noFill/>
        </p:spPr>
      </p:pic>
      <p:pic>
        <p:nvPicPr>
          <p:cNvPr id="23572" name="Picture 20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340768"/>
            <a:ext cx="1403648" cy="2482206"/>
          </a:xfrm>
          <a:prstGeom prst="rect">
            <a:avLst/>
          </a:prstGeom>
          <a:noFill/>
        </p:spPr>
      </p:pic>
      <p:pic>
        <p:nvPicPr>
          <p:cNvPr id="23574" name="Picture 22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3" y="1916832"/>
            <a:ext cx="936105" cy="1762126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251520" y="1340768"/>
            <a:ext cx="1061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Шийний </a:t>
            </a:r>
          </a:p>
          <a:p>
            <a:r>
              <a:rPr lang="uk-UA" dirty="0" smtClean="0"/>
              <a:t>лордоз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2852936"/>
            <a:ext cx="1563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Поперековий </a:t>
            </a:r>
          </a:p>
          <a:p>
            <a:r>
              <a:rPr lang="uk-UA" dirty="0" smtClean="0"/>
              <a:t>лордоз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339752" y="1916832"/>
            <a:ext cx="1038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Грудний </a:t>
            </a:r>
          </a:p>
          <a:p>
            <a:r>
              <a:rPr lang="uk-UA" dirty="0" smtClean="0"/>
              <a:t>кіфоз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267744" y="3284984"/>
            <a:ext cx="12473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Крижовий </a:t>
            </a:r>
          </a:p>
          <a:p>
            <a:r>
              <a:rPr lang="uk-UA" dirty="0" smtClean="0"/>
              <a:t>кіфоз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563888" y="1340768"/>
            <a:ext cx="1977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С-подібний у </a:t>
            </a:r>
          </a:p>
          <a:p>
            <a:r>
              <a:rPr lang="uk-UA" dirty="0" smtClean="0"/>
              <a:t>новонародженого</a:t>
            </a:r>
            <a:endParaRPr lang="ru-RU" dirty="0"/>
          </a:p>
        </p:txBody>
      </p:sp>
      <p:pic>
        <p:nvPicPr>
          <p:cNvPr id="23576" name="Picture 24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4221087"/>
            <a:ext cx="4680520" cy="448797"/>
          </a:xfrm>
          <a:prstGeom prst="rect">
            <a:avLst/>
          </a:prstGeom>
          <a:noFill/>
        </p:spPr>
      </p:pic>
      <p:pic>
        <p:nvPicPr>
          <p:cNvPr id="23578" name="Picture 26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3573016"/>
            <a:ext cx="884336" cy="432048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436096" y="908720"/>
            <a:ext cx="120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Шийний </a:t>
            </a:r>
          </a:p>
          <a:p>
            <a:r>
              <a:rPr lang="uk-UA" dirty="0" smtClean="0"/>
              <a:t>лордоз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588224" y="1628800"/>
            <a:ext cx="1565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Поперековий </a:t>
            </a:r>
          </a:p>
          <a:p>
            <a:r>
              <a:rPr lang="uk-UA" dirty="0" smtClean="0"/>
              <a:t>лордоз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919864" y="836712"/>
            <a:ext cx="1224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Крижовий </a:t>
            </a:r>
          </a:p>
          <a:p>
            <a:r>
              <a:rPr lang="uk-UA" dirty="0" smtClean="0"/>
              <a:t>кіфоз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тулуба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З</a:t>
            </a:r>
            <a:r>
              <a:rPr lang="en-US" sz="2800" dirty="0" smtClean="0"/>
              <a:t>’</a:t>
            </a:r>
            <a:r>
              <a:rPr lang="uk-UA" sz="2800" dirty="0" smtClean="0"/>
              <a:t>єднання хребців між собою. Гнучкість хребта</a:t>
            </a:r>
            <a:endParaRPr lang="ru-RU" sz="2800" dirty="0"/>
          </a:p>
        </p:txBody>
      </p:sp>
      <p:pic>
        <p:nvPicPr>
          <p:cNvPr id="25602" name="Picture 2" descr="http://spinanebolit.com.ua/files/grija%20/%20%D0%BF%D0%BE%D0%B7%D0%B2%D0%BE%D0%BD%D0%BE%D1%87%D0%BD%D0%B8%D0%BA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3870784" cy="4896544"/>
          </a:xfrm>
          <a:prstGeom prst="rect">
            <a:avLst/>
          </a:prstGeom>
          <a:noFill/>
        </p:spPr>
      </p:pic>
      <p:pic>
        <p:nvPicPr>
          <p:cNvPr id="25604" name="Picture 4" descr="http://www.nowosib.com/uploads/posts/2012-02/thumbs/1329827223_media1238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598200"/>
            <a:ext cx="3600400" cy="2400267"/>
          </a:xfrm>
          <a:prstGeom prst="rect">
            <a:avLst/>
          </a:prstGeom>
          <a:noFill/>
        </p:spPr>
      </p:pic>
      <p:pic>
        <p:nvPicPr>
          <p:cNvPr id="25606" name="Picture 6" descr="http://aifudm.net/upload/iblock/a67/a67bd60a4de97fe726ff4a4d676ccb5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813892"/>
            <a:ext cx="3600400" cy="27003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99592" y="2852936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Хрящ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4149080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Хрящ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1556792"/>
            <a:ext cx="9012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31840" y="292494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endParaRPr lang="uk-UA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422108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endParaRPr lang="uk-UA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1259632" y="1412776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Хрящ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1196752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endParaRPr lang="uk-UA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тулуба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***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285293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414908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1556792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 smtClean="0"/>
          </a:p>
          <a:p>
            <a:endParaRPr lang="ru-RU" dirty="0"/>
          </a:p>
        </p:txBody>
      </p:sp>
      <p:pic>
        <p:nvPicPr>
          <p:cNvPr id="1026" name="Picture 2" descr="C:\Users\User\Desktop\ФУТБОЛ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56388" cy="54726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тулуба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2800" dirty="0" smtClean="0"/>
              <a:t>Грудна клітка: груднина і 12 пар ребер. Дихальні рухи</a:t>
            </a:r>
            <a:endParaRPr lang="ru-RU" sz="2800" dirty="0"/>
          </a:p>
        </p:txBody>
      </p:sp>
      <p:pic>
        <p:nvPicPr>
          <p:cNvPr id="1026" name="Picture 2" descr="http://s55.radikal.ru/i150/1208/13/e780cc73b9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836712"/>
            <a:ext cx="6963139" cy="5222354"/>
          </a:xfrm>
          <a:prstGeom prst="rect">
            <a:avLst/>
          </a:prstGeom>
          <a:noFill/>
        </p:spPr>
      </p:pic>
      <p:pic>
        <p:nvPicPr>
          <p:cNvPr id="1028" name="Picture 4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725144"/>
            <a:ext cx="6984776" cy="1331219"/>
          </a:xfrm>
          <a:prstGeom prst="rect">
            <a:avLst/>
          </a:prstGeom>
          <a:noFill/>
        </p:spPr>
      </p:pic>
      <p:pic>
        <p:nvPicPr>
          <p:cNvPr id="1030" name="Picture 6" descr="http://biologymoscow.ucoz.ru/illustracii/anatomija/Mehanizm_dihatelnih_dvizheniyi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4293096"/>
            <a:ext cx="2217846" cy="1848205"/>
          </a:xfrm>
          <a:prstGeom prst="rect">
            <a:avLst/>
          </a:prstGeom>
          <a:noFill/>
        </p:spPr>
      </p:pic>
      <p:pic>
        <p:nvPicPr>
          <p:cNvPr id="1032" name="Picture 8" descr="http://referatplus.ru/images/medical/stek/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280567"/>
            <a:ext cx="1520737" cy="1785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верхніх кінцівок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Плечовий пояс + вільна верхня кінцівка</a:t>
            </a:r>
            <a:endParaRPr lang="ru-RU" sz="2800" dirty="0"/>
          </a:p>
        </p:txBody>
      </p:sp>
      <p:pic>
        <p:nvPicPr>
          <p:cNvPr id="26628" name="Picture 4" descr="http://e-anatomy.ru/engine/TWeb_color.php?id=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764704"/>
            <a:ext cx="3410808" cy="537363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64088" y="980728"/>
            <a:ext cx="11592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Ключиця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1340768"/>
            <a:ext cx="1080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Лопатка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1340768"/>
            <a:ext cx="1787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Плечова кістка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3645024"/>
            <a:ext cx="2736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Променева кістка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8064" y="3717032"/>
            <a:ext cx="18031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Ліктьова кістка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88024" y="4437112"/>
            <a:ext cx="19041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Кістки </a:t>
            </a:r>
            <a:r>
              <a:rPr lang="uk-UA" sz="2000" dirty="0" err="1" smtClean="0"/>
              <a:t>зап</a:t>
            </a:r>
            <a:r>
              <a:rPr lang="en-US" sz="2000" dirty="0" smtClean="0"/>
              <a:t>’</a:t>
            </a:r>
            <a:r>
              <a:rPr lang="uk-UA" sz="2000" dirty="0" err="1" smtClean="0"/>
              <a:t>ястка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499992" y="4869160"/>
            <a:ext cx="16716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Кістки п</a:t>
            </a:r>
            <a:r>
              <a:rPr lang="en-US" sz="2000" dirty="0" smtClean="0"/>
              <a:t>’</a:t>
            </a:r>
            <a:r>
              <a:rPr lang="uk-UA" sz="2000" dirty="0" err="1" smtClean="0"/>
              <a:t>ястка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355976" y="5373216"/>
            <a:ext cx="20882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Фаланги пальців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372200" y="1052736"/>
            <a:ext cx="27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}</a:t>
            </a:r>
            <a:r>
              <a:rPr lang="uk-UA" sz="2800" u="sng" dirty="0" smtClean="0"/>
              <a:t>Плечовий пояс</a:t>
            </a:r>
            <a:endParaRPr lang="ru-RU" sz="2800" u="sng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2204864"/>
            <a:ext cx="1196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u="sng" dirty="0" smtClean="0"/>
              <a:t>Плече</a:t>
            </a:r>
            <a:r>
              <a:rPr lang="uk-UA" sz="2800" dirty="0" smtClean="0"/>
              <a:t> 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619672" y="4077072"/>
            <a:ext cx="2188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u="sng" dirty="0" smtClean="0"/>
              <a:t>Передпліччя </a:t>
            </a:r>
            <a:endParaRPr lang="ru-RU" sz="2800" u="sng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948264" y="4869160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u="sng" dirty="0" smtClean="0"/>
              <a:t>Кисть</a:t>
            </a:r>
            <a:r>
              <a:rPr lang="uk-UA" sz="2800" dirty="0" smtClean="0"/>
              <a:t> 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4653136"/>
            <a:ext cx="4026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dirty="0" smtClean="0"/>
              <a:t>}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нижніх кінцівок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Тазовий пояс + вільна нижня кінцівка</a:t>
            </a:r>
            <a:endParaRPr lang="ru-RU" sz="2800" dirty="0"/>
          </a:p>
        </p:txBody>
      </p:sp>
      <p:pic>
        <p:nvPicPr>
          <p:cNvPr id="27650" name="Picture 2" descr="http://labstend.ru/site/index/folies/univ/anatomy/Anatomy97_002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908720"/>
            <a:ext cx="4144797" cy="5040560"/>
          </a:xfrm>
          <a:prstGeom prst="rect">
            <a:avLst/>
          </a:prstGeom>
          <a:noFill/>
        </p:spPr>
      </p:pic>
      <p:pic>
        <p:nvPicPr>
          <p:cNvPr id="27652" name="Picture 4" descr="http://anatomy_atlas.academic.ru/pictures/anatomy_atlas/ab/part1_foto/s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791922"/>
            <a:ext cx="2304256" cy="512466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516216" y="4653136"/>
            <a:ext cx="1886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Тазові кістки (2)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1556792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Крижі </a:t>
            </a:r>
            <a:endParaRPr lang="ru-RU" sz="2000" dirty="0"/>
          </a:p>
        </p:txBody>
      </p:sp>
      <p:pic>
        <p:nvPicPr>
          <p:cNvPr id="2050" name="Picture 2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908720"/>
            <a:ext cx="3395464" cy="720079"/>
          </a:xfrm>
          <a:prstGeom prst="rect">
            <a:avLst/>
          </a:prstGeom>
          <a:noFill/>
        </p:spPr>
      </p:pic>
      <p:pic>
        <p:nvPicPr>
          <p:cNvPr id="2052" name="Picture 4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052736"/>
            <a:ext cx="792088" cy="3707483"/>
          </a:xfrm>
          <a:prstGeom prst="rect">
            <a:avLst/>
          </a:prstGeom>
          <a:noFill/>
        </p:spPr>
      </p:pic>
      <p:pic>
        <p:nvPicPr>
          <p:cNvPr id="2054" name="Picture 6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221088"/>
            <a:ext cx="587152" cy="16192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788024" y="3429000"/>
            <a:ext cx="710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u="sng" dirty="0" smtClean="0"/>
              <a:t>Таз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1052736"/>
            <a:ext cx="1645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Тазова кістка 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980728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Крижі </a:t>
            </a:r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2348880"/>
            <a:ext cx="18361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Стегнова кістка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3284984"/>
            <a:ext cx="14907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Надколінок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4221088"/>
            <a:ext cx="19634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Малогомілкова </a:t>
            </a:r>
          </a:p>
          <a:p>
            <a:r>
              <a:rPr lang="uk-UA" sz="2000" dirty="0" smtClean="0"/>
              <a:t>                  кістка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915816" y="3717032"/>
            <a:ext cx="13226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err="1" smtClean="0"/>
              <a:t>Велико-</a:t>
            </a:r>
            <a:endParaRPr lang="uk-UA" sz="2000" dirty="0" smtClean="0"/>
          </a:p>
          <a:p>
            <a:r>
              <a:rPr lang="uk-UA" sz="2000" dirty="0" smtClean="0"/>
              <a:t>гомілкова </a:t>
            </a:r>
          </a:p>
          <a:p>
            <a:r>
              <a:rPr lang="uk-UA" sz="2000" dirty="0" smtClean="0"/>
              <a:t>кістка</a:t>
            </a:r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59832" y="5373216"/>
            <a:ext cx="1140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u="sng" dirty="0" smtClean="0"/>
              <a:t>Стопа </a:t>
            </a:r>
            <a:endParaRPr lang="ru-RU" sz="2800" u="sng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27784" y="2204864"/>
            <a:ext cx="1247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u="sng" dirty="0" smtClean="0"/>
              <a:t>Стегно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259632" y="3789040"/>
            <a:ext cx="14102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u="sng" dirty="0" smtClean="0"/>
              <a:t>Гомілка </a:t>
            </a:r>
            <a:endParaRPr lang="ru-RU" sz="2800" u="sng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020272" y="2780928"/>
            <a:ext cx="2123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 Фаланги пальців  </a:t>
            </a:r>
            <a:endParaRPr lang="ru-RU" sz="2000" dirty="0"/>
          </a:p>
        </p:txBody>
      </p:sp>
      <p:pic>
        <p:nvPicPr>
          <p:cNvPr id="2056" name="Picture 8" descr="http://travma-life.ru/images/stories/rina/007/stopa2_21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908720"/>
            <a:ext cx="2152916" cy="1944216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7443213" y="1484784"/>
            <a:ext cx="1700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Передплесно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660232" y="2276872"/>
            <a:ext cx="10374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Плесно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верхніх кінцівок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Тема кісток і скелетів популярна в дизайні</a:t>
            </a:r>
            <a:endParaRPr lang="ru-RU" sz="2800" dirty="0"/>
          </a:p>
        </p:txBody>
      </p:sp>
      <p:pic>
        <p:nvPicPr>
          <p:cNvPr id="28674" name="Picture 2" descr="http://t0.gstatic.com/images?q=tbn:ANd9GcTeYvM44F9vjfRF-Et9wijZq6CVHK3b60E71eMt-CD_MJDOFDPIdbBAoSm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4237831" cy="5177252"/>
          </a:xfrm>
          <a:prstGeom prst="rect">
            <a:avLst/>
          </a:prstGeom>
          <a:noFill/>
        </p:spPr>
      </p:pic>
      <p:pic>
        <p:nvPicPr>
          <p:cNvPr id="28676" name="Picture 4" descr="1274453614_skeleton_bar_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836712"/>
            <a:ext cx="4124325" cy="2867025"/>
          </a:xfrm>
          <a:prstGeom prst="rect">
            <a:avLst/>
          </a:prstGeom>
          <a:noFill/>
        </p:spPr>
      </p:pic>
      <p:pic>
        <p:nvPicPr>
          <p:cNvPr id="28680" name="Picture 8" descr="http://ic.pics.livejournal.com/decomebel/24035872/90220/90220_orig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168704"/>
            <a:ext cx="4104456" cy="2965116"/>
          </a:xfrm>
          <a:prstGeom prst="rect">
            <a:avLst/>
          </a:prstGeom>
          <a:noFill/>
        </p:spPr>
      </p:pic>
      <p:pic>
        <p:nvPicPr>
          <p:cNvPr id="28682" name="Picture 10" descr="http://fabylonia.ru/uploads/coupons/20120905190902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3645024"/>
            <a:ext cx="2376264" cy="23762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724128" y="3212976"/>
            <a:ext cx="13681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1000" dirty="0" smtClean="0"/>
              <a:t>Бар за проектом дизайнера монстрів із фільму </a:t>
            </a:r>
            <a:r>
              <a:rPr lang="uk-UA" sz="1000" dirty="0" err="1" smtClean="0"/>
              <a:t>“Чужий”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людини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64807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2800" dirty="0" smtClean="0"/>
              <a:t>Складається у дорослого з 200-213 кісток </a:t>
            </a:r>
          </a:p>
          <a:p>
            <a:pPr algn="ctr">
              <a:buNone/>
            </a:pPr>
            <a:r>
              <a:rPr lang="uk-UA" sz="1400" dirty="0" smtClean="0"/>
              <a:t>(деякі кістки хребта можуть зростатися по-різному у різних людей)</a:t>
            </a:r>
            <a:endParaRPr lang="ru-RU" sz="1400" dirty="0"/>
          </a:p>
        </p:txBody>
      </p:sp>
      <p:pic>
        <p:nvPicPr>
          <p:cNvPr id="14338" name="Picture 2" descr="http://www.sportologica.ru/img/images/%D1%81%D0%BA%D0%B5%D0%BB%D0%B5%D1%8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470504" y="-230144"/>
            <a:ext cx="5211104" cy="7200800"/>
          </a:xfrm>
          <a:prstGeom prst="rect">
            <a:avLst/>
          </a:prstGeom>
          <a:noFill/>
        </p:spPr>
      </p:pic>
      <p:pic>
        <p:nvPicPr>
          <p:cNvPr id="14340" name="Picture 4" descr="http://sharilon.ru/images/userfiles/2007-18-09_21-03-36_831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348880"/>
            <a:ext cx="1602178" cy="2136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голови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7920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2800" dirty="0" smtClean="0"/>
              <a:t>У дорослих кістки черепа з</a:t>
            </a:r>
            <a:r>
              <a:rPr lang="en-US" sz="2800" dirty="0" smtClean="0"/>
              <a:t>’</a:t>
            </a:r>
            <a:r>
              <a:rPr lang="uk-UA" sz="2800" dirty="0" err="1" smtClean="0"/>
              <a:t>єднані</a:t>
            </a:r>
            <a:r>
              <a:rPr lang="uk-UA" sz="2800" dirty="0" smtClean="0"/>
              <a:t> швами, у дітей мають певну рухливість (є тім</a:t>
            </a:r>
            <a:r>
              <a:rPr lang="en-US" sz="2800" dirty="0" smtClean="0"/>
              <a:t>’</a:t>
            </a:r>
            <a:r>
              <a:rPr lang="uk-UA" sz="2800" dirty="0" err="1" smtClean="0"/>
              <a:t>ячка</a:t>
            </a:r>
            <a:r>
              <a:rPr lang="uk-UA" sz="2800" dirty="0" smtClean="0"/>
              <a:t>)</a:t>
            </a:r>
            <a:endParaRPr lang="ru-RU" sz="2800" dirty="0"/>
          </a:p>
        </p:txBody>
      </p:sp>
      <p:pic>
        <p:nvPicPr>
          <p:cNvPr id="15366" name="Picture 6" descr="Крыша (свод) черепа (fornix cranii, s. calvaria). Вид сверху. 1-венечный шов; 2-сагиттальный шов; 3-ламбдовидный шов; 4-затылочная кость (чешуя); 5-теменная кость; 6-лобная кость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3945902" cy="4485177"/>
          </a:xfrm>
          <a:prstGeom prst="rect">
            <a:avLst/>
          </a:prstGeom>
          <a:noFill/>
        </p:spPr>
      </p:pic>
      <p:pic>
        <p:nvPicPr>
          <p:cNvPr id="15368" name="Picture 8" descr="http://www.eurolab.ua/img/st_img/04_09/4erep-ba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908720"/>
            <a:ext cx="4200525" cy="2714626"/>
          </a:xfrm>
          <a:prstGeom prst="rect">
            <a:avLst/>
          </a:prstGeom>
          <a:noFill/>
        </p:spPr>
      </p:pic>
      <p:pic>
        <p:nvPicPr>
          <p:cNvPr id="15370" name="Picture 10" descr="http://40-nedel.ru/uploads/posts/2011-03/1300892212_rodnicho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284984"/>
            <a:ext cx="3187280" cy="2547213"/>
          </a:xfrm>
          <a:prstGeom prst="rect">
            <a:avLst/>
          </a:prstGeom>
          <a:noFill/>
        </p:spPr>
      </p:pic>
      <p:pic>
        <p:nvPicPr>
          <p:cNvPr id="15372" name="Picture 12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3356992"/>
            <a:ext cx="648072" cy="32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голови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2800" dirty="0" smtClean="0"/>
              <a:t>Така рухливість кісток черепа важлива під час пологів</a:t>
            </a:r>
            <a:endParaRPr lang="ru-RU" sz="2800" dirty="0"/>
          </a:p>
        </p:txBody>
      </p:sp>
      <p:pic>
        <p:nvPicPr>
          <p:cNvPr id="16386" name="Picture 2" descr="Рис. 9. Схематическое изображение положения головки плода по отношению к плоскостям малого таза: а — головка над входом в малый таз; б — головка малым сегментом во входе в малый таз; в — головка большим сегментом во входе в малый таз; г — головка в широкой части полости малого маза; д — головка в узкой части полости малого таза; е — головка в выходе малого таза; I — плоскость входа в малый таз, II — плоскость широкой части полости малого таза, III — плоскость выхода малого таз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764704"/>
            <a:ext cx="6250415" cy="5380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голови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Мозковий відділ черепа значно переважає лицевий</a:t>
            </a:r>
            <a:endParaRPr lang="ru-RU" sz="2800" dirty="0"/>
          </a:p>
        </p:txBody>
      </p:sp>
      <p:pic>
        <p:nvPicPr>
          <p:cNvPr id="17410" name="Picture 2" descr="http://upload.wikimedia.org/wikipedia/commons/thumb/d/d3/Human_skull_side_simplified_(bones)_ru.svg/300px-Human_skull_side_simplified_(bones)_ru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6827172" cy="5325194"/>
          </a:xfrm>
          <a:prstGeom prst="rect">
            <a:avLst/>
          </a:prstGeom>
          <a:noFill/>
        </p:spPr>
      </p:pic>
      <p:pic>
        <p:nvPicPr>
          <p:cNvPr id="17412" name="Picture 4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1907703" cy="2986262"/>
          </a:xfrm>
          <a:prstGeom prst="rect">
            <a:avLst/>
          </a:prstGeom>
          <a:noFill/>
        </p:spPr>
      </p:pic>
      <p:pic>
        <p:nvPicPr>
          <p:cNvPr id="17414" name="Picture 6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228168">
            <a:off x="478818" y="1094147"/>
            <a:ext cx="2600325" cy="1762126"/>
          </a:xfrm>
          <a:prstGeom prst="rect">
            <a:avLst/>
          </a:prstGeom>
          <a:noFill/>
        </p:spPr>
      </p:pic>
      <p:pic>
        <p:nvPicPr>
          <p:cNvPr id="17416" name="Picture 8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29866">
            <a:off x="4587156" y="4628645"/>
            <a:ext cx="3363180" cy="898030"/>
          </a:xfrm>
          <a:prstGeom prst="rect">
            <a:avLst/>
          </a:prstGeom>
          <a:noFill/>
        </p:spPr>
      </p:pic>
      <p:pic>
        <p:nvPicPr>
          <p:cNvPr id="17418" name="Picture 10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04664"/>
            <a:ext cx="2168277" cy="1469346"/>
          </a:xfrm>
          <a:prstGeom prst="rect">
            <a:avLst/>
          </a:prstGeom>
          <a:noFill/>
        </p:spPr>
      </p:pic>
      <p:pic>
        <p:nvPicPr>
          <p:cNvPr id="17420" name="Picture 12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085184"/>
            <a:ext cx="864096" cy="79208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899592" y="1628800"/>
            <a:ext cx="2236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Лобна кістка (1)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1628800"/>
            <a:ext cx="2376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Тім</a:t>
            </a:r>
            <a:r>
              <a:rPr lang="en-US" sz="2400" dirty="0" smtClean="0"/>
              <a:t>’</a:t>
            </a:r>
            <a:r>
              <a:rPr lang="uk-UA" sz="2400" dirty="0" err="1" smtClean="0"/>
              <a:t>яна</a:t>
            </a:r>
            <a:r>
              <a:rPr lang="uk-UA" sz="2400" dirty="0" smtClean="0"/>
              <a:t> кістка (2)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56964" y="3429000"/>
            <a:ext cx="29870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Потилична кістка (1) </a:t>
            </a:r>
          </a:p>
          <a:p>
            <a:r>
              <a:rPr lang="uk-UA" sz="2400" dirty="0" smtClean="0"/>
              <a:t>з великим </a:t>
            </a:r>
          </a:p>
          <a:p>
            <a:r>
              <a:rPr lang="uk-UA" sz="2400" dirty="0" smtClean="0"/>
              <a:t>потиличним отвором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139952" y="4869160"/>
            <a:ext cx="28818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Скронева кістка (2) </a:t>
            </a:r>
          </a:p>
          <a:p>
            <a:r>
              <a:rPr lang="uk-UA" sz="2400" dirty="0" smtClean="0"/>
              <a:t>зі слуховим отвором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голови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Лицевий відділ (15 кісток)</a:t>
            </a:r>
            <a:endParaRPr lang="ru-RU" sz="2800" dirty="0"/>
          </a:p>
        </p:txBody>
      </p:sp>
      <p:pic>
        <p:nvPicPr>
          <p:cNvPr id="18434" name="Picture 2" descr="http://upload.wikimedia.org/wikipedia/commons/thumb/e/e0/Human_skull_front_simplified_(bones)_ru.svg/300px-Human_skull_front_simplified_(bones)_ru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092463" cy="5211289"/>
          </a:xfrm>
          <a:prstGeom prst="rect">
            <a:avLst/>
          </a:prstGeom>
          <a:noFill/>
        </p:spPr>
      </p:pic>
      <p:pic>
        <p:nvPicPr>
          <p:cNvPr id="18436" name="Picture 4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204864"/>
            <a:ext cx="1376189" cy="3994374"/>
          </a:xfrm>
          <a:prstGeom prst="rect">
            <a:avLst/>
          </a:prstGeom>
          <a:noFill/>
        </p:spPr>
      </p:pic>
      <p:pic>
        <p:nvPicPr>
          <p:cNvPr id="18438" name="Picture 6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5" y="4293096"/>
            <a:ext cx="1872208" cy="1762126"/>
          </a:xfrm>
          <a:prstGeom prst="rect">
            <a:avLst/>
          </a:prstGeom>
          <a:noFill/>
        </p:spPr>
      </p:pic>
      <p:pic>
        <p:nvPicPr>
          <p:cNvPr id="18440" name="Picture 8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124744"/>
            <a:ext cx="1584176" cy="2986262"/>
          </a:xfrm>
          <a:prstGeom prst="rect">
            <a:avLst/>
          </a:prstGeom>
          <a:noFill/>
        </p:spPr>
      </p:pic>
      <p:pic>
        <p:nvPicPr>
          <p:cNvPr id="18442" name="Picture 10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0"/>
            <a:ext cx="2600325" cy="1762126"/>
          </a:xfrm>
          <a:prstGeom prst="rect">
            <a:avLst/>
          </a:prstGeom>
          <a:noFill/>
        </p:spPr>
      </p:pic>
      <p:pic>
        <p:nvPicPr>
          <p:cNvPr id="18444" name="Picture 12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692696"/>
            <a:ext cx="2600325" cy="86409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83568" y="4365104"/>
            <a:ext cx="24290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Верхньощелепна</a:t>
            </a:r>
          </a:p>
          <a:p>
            <a:r>
              <a:rPr lang="uk-UA" sz="2400" dirty="0" smtClean="0"/>
              <a:t> кістка (2)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3645024"/>
            <a:ext cx="2525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Вилична кістка (2)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5229200"/>
            <a:ext cx="36138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Нижньощелепна кістка (1)</a:t>
            </a:r>
          </a:p>
          <a:p>
            <a:r>
              <a:rPr lang="uk-UA" sz="2400" dirty="0" smtClean="0"/>
              <a:t> – єдина рухлива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68144" y="5373216"/>
            <a:ext cx="18242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Зуби розміщені</a:t>
            </a:r>
          </a:p>
          <a:p>
            <a:r>
              <a:rPr lang="uk-UA" dirty="0" smtClean="0"/>
              <a:t> у лунках (ямках)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1196752"/>
            <a:ext cx="1817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Носова кістка (2)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3212976"/>
            <a:ext cx="24976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Клиноподібна кістка (1)</a:t>
            </a:r>
          </a:p>
          <a:p>
            <a:r>
              <a:rPr lang="uk-UA" dirty="0" smtClean="0"/>
              <a:t> (мозковий відділ)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15616" y="2348880"/>
            <a:ext cx="1736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Слізна кістка (2)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940152" y="4293096"/>
            <a:ext cx="2223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Решітчаста кістка (1) </a:t>
            </a:r>
          </a:p>
          <a:p>
            <a:r>
              <a:rPr lang="uk-UA" dirty="0" smtClean="0"/>
              <a:t>(мозковий відділ)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156176" y="2996952"/>
            <a:ext cx="2045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Скронева кістка (2)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156176" y="2204864"/>
            <a:ext cx="188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Тім</a:t>
            </a:r>
            <a:r>
              <a:rPr lang="en-US" dirty="0" smtClean="0"/>
              <a:t>’</a:t>
            </a:r>
            <a:r>
              <a:rPr lang="uk-UA" dirty="0" err="1" smtClean="0"/>
              <a:t>яна</a:t>
            </a:r>
            <a:r>
              <a:rPr lang="uk-UA" dirty="0" smtClean="0"/>
              <a:t> кістка (2)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796136" y="1124744"/>
            <a:ext cx="1731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Лобна кістка (1)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707904" y="2780928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err="1" smtClean="0"/>
              <a:t>↙орбіти↘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голови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З днем народження!</a:t>
            </a:r>
            <a:endParaRPr lang="ru-RU" sz="2800" dirty="0"/>
          </a:p>
        </p:txBody>
      </p:sp>
      <p:pic>
        <p:nvPicPr>
          <p:cNvPr id="20482" name="Picture 2" descr="http://kakmed.com/img/2011/01/03-skull-flow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64704"/>
            <a:ext cx="7737189" cy="5431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тулуба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Хребет (хребетний стовп)</a:t>
            </a:r>
            <a:endParaRPr lang="ru-RU" sz="2800" dirty="0"/>
          </a:p>
        </p:txBody>
      </p:sp>
      <p:pic>
        <p:nvPicPr>
          <p:cNvPr id="21512" name="Picture 8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484784"/>
            <a:ext cx="512093" cy="421039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043608" y="1412776"/>
            <a:ext cx="12961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Шийний </a:t>
            </a:r>
          </a:p>
          <a:p>
            <a:r>
              <a:rPr lang="uk-UA" sz="2000" dirty="0" smtClean="0"/>
              <a:t>відділ (7)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564904"/>
            <a:ext cx="13238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Грудний </a:t>
            </a:r>
          </a:p>
          <a:p>
            <a:r>
              <a:rPr lang="uk-UA" sz="2000" dirty="0" smtClean="0"/>
              <a:t>відділ (12)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933056"/>
            <a:ext cx="17711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Поперековий </a:t>
            </a:r>
          </a:p>
          <a:p>
            <a:r>
              <a:rPr lang="uk-UA" sz="2000" dirty="0" smtClean="0"/>
              <a:t>         відділ (5)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4725144"/>
            <a:ext cx="20832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Крижовий відділ </a:t>
            </a:r>
          </a:p>
          <a:p>
            <a:r>
              <a:rPr lang="uk-UA" sz="2000" dirty="0" smtClean="0"/>
              <a:t>             (5) (крижі)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5517232"/>
            <a:ext cx="22681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/>
              <a:t>Куприковий відділ </a:t>
            </a:r>
          </a:p>
          <a:p>
            <a:r>
              <a:rPr lang="uk-UA" sz="2000" dirty="0" smtClean="0"/>
              <a:t>(3-5) (куприк)</a:t>
            </a:r>
            <a:endParaRPr lang="ru-RU" sz="2000" dirty="0"/>
          </a:p>
        </p:txBody>
      </p:sp>
      <p:pic>
        <p:nvPicPr>
          <p:cNvPr id="21516" name="Picture 12" descr="http://cs410826.userapi.com/v410826946/228a/htBDKdiaW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329" y="1700808"/>
            <a:ext cx="5553671" cy="4032448"/>
          </a:xfrm>
          <a:prstGeom prst="rect">
            <a:avLst/>
          </a:prstGeom>
          <a:noFill/>
        </p:spPr>
      </p:pic>
      <p:pic>
        <p:nvPicPr>
          <p:cNvPr id="21518" name="Picture 14" descr="http://www.pozwonochnic.ru/images/girl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2923" y="836712"/>
            <a:ext cx="3510389" cy="5328592"/>
          </a:xfrm>
          <a:prstGeom prst="rect">
            <a:avLst/>
          </a:prstGeom>
          <a:noFill/>
        </p:spPr>
      </p:pic>
      <p:pic>
        <p:nvPicPr>
          <p:cNvPr id="21520" name="Picture 16" descr="http://www.manual-pro.kiev.ua/images/stroenie-pozvonochnika-chelovek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1268760"/>
            <a:ext cx="1476036" cy="4608512"/>
          </a:xfrm>
          <a:prstGeom prst="rect">
            <a:avLst/>
          </a:prstGeom>
          <a:noFill/>
        </p:spPr>
      </p:pic>
      <p:pic>
        <p:nvPicPr>
          <p:cNvPr id="21522" name="Picture 18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836712"/>
            <a:ext cx="512093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>Скелет тулуба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Будова хребця на прикладі грудного</a:t>
            </a:r>
            <a:endParaRPr lang="ru-RU" sz="2800" dirty="0"/>
          </a:p>
        </p:txBody>
      </p:sp>
      <p:pic>
        <p:nvPicPr>
          <p:cNvPr id="22532" name="Picture 4" descr="http://www.anatomy.tj/images1/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8707585" cy="5262308"/>
          </a:xfrm>
          <a:prstGeom prst="rect">
            <a:avLst/>
          </a:prstGeom>
          <a:noFill/>
        </p:spPr>
      </p:pic>
      <p:pic>
        <p:nvPicPr>
          <p:cNvPr id="22536" name="Picture 8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356992"/>
            <a:ext cx="2600325" cy="1762126"/>
          </a:xfrm>
          <a:prstGeom prst="rect">
            <a:avLst/>
          </a:prstGeom>
          <a:noFill/>
        </p:spPr>
      </p:pic>
      <p:pic>
        <p:nvPicPr>
          <p:cNvPr id="22538" name="Picture 10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301208"/>
            <a:ext cx="2600325" cy="826022"/>
          </a:xfrm>
          <a:prstGeom prst="rect">
            <a:avLst/>
          </a:prstGeom>
          <a:noFill/>
        </p:spPr>
      </p:pic>
      <p:pic>
        <p:nvPicPr>
          <p:cNvPr id="22540" name="Picture 12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365104"/>
            <a:ext cx="504056" cy="341577"/>
          </a:xfrm>
          <a:prstGeom prst="rect">
            <a:avLst/>
          </a:prstGeom>
          <a:noFill/>
        </p:spPr>
      </p:pic>
      <p:pic>
        <p:nvPicPr>
          <p:cNvPr id="22542" name="Picture 14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780928"/>
            <a:ext cx="2016224" cy="898030"/>
          </a:xfrm>
          <a:prstGeom prst="rect">
            <a:avLst/>
          </a:prstGeom>
          <a:noFill/>
        </p:spPr>
      </p:pic>
      <p:pic>
        <p:nvPicPr>
          <p:cNvPr id="22544" name="Picture 16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836712"/>
            <a:ext cx="2736304" cy="1762126"/>
          </a:xfrm>
          <a:prstGeom prst="rect">
            <a:avLst/>
          </a:prstGeom>
          <a:noFill/>
        </p:spPr>
      </p:pic>
      <p:pic>
        <p:nvPicPr>
          <p:cNvPr id="22546" name="Picture 18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988840"/>
            <a:ext cx="800125" cy="648072"/>
          </a:xfrm>
          <a:prstGeom prst="rect">
            <a:avLst/>
          </a:prstGeom>
          <a:noFill/>
        </p:spPr>
      </p:pic>
      <p:pic>
        <p:nvPicPr>
          <p:cNvPr id="22548" name="Picture 20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17032"/>
            <a:ext cx="2600325" cy="1762126"/>
          </a:xfrm>
          <a:prstGeom prst="rect">
            <a:avLst/>
          </a:prstGeom>
          <a:noFill/>
        </p:spPr>
      </p:pic>
      <p:pic>
        <p:nvPicPr>
          <p:cNvPr id="22550" name="Picture 22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32856"/>
            <a:ext cx="2024261" cy="1762126"/>
          </a:xfrm>
          <a:prstGeom prst="rect">
            <a:avLst/>
          </a:prstGeom>
          <a:noFill/>
        </p:spPr>
      </p:pic>
      <p:pic>
        <p:nvPicPr>
          <p:cNvPr id="22552" name="Picture 24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836712"/>
            <a:ext cx="2600325" cy="675456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5364088" y="1700808"/>
            <a:ext cx="2717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Остистий відросток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860032" y="2276872"/>
            <a:ext cx="839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Дуга 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483768" y="980728"/>
            <a:ext cx="28256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Верхній суглобовий </a:t>
            </a:r>
          </a:p>
          <a:p>
            <a:r>
              <a:rPr lang="uk-UA" sz="2400" dirty="0" smtClean="0"/>
              <a:t>відросток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12160" y="3861048"/>
            <a:ext cx="2993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Верхня реберна ямка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627784" y="4653136"/>
            <a:ext cx="793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Тіло 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940152" y="5013176"/>
            <a:ext cx="29623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Хребцевий отвір для </a:t>
            </a:r>
          </a:p>
          <a:p>
            <a:r>
              <a:rPr lang="uk-UA" sz="2400" dirty="0" smtClean="0"/>
              <a:t>спинного мозку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3573016"/>
            <a:ext cx="3213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Поперечний відросток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2708920"/>
            <a:ext cx="1993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Реберна ямка</a:t>
            </a:r>
            <a:endParaRPr lang="ru-RU" sz="2400" dirty="0"/>
          </a:p>
        </p:txBody>
      </p:sp>
      <p:pic>
        <p:nvPicPr>
          <p:cNvPr id="22554" name="Picture 26" descr="http://t2.gstatic.com/images?q=tbn:ANd9GcQ-RGOtGZt68_k2anx2s4psGtjiTnbm_03SzVqwgs-Cx61lw8WW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501008"/>
            <a:ext cx="720079" cy="487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447</Words>
  <Application>Microsoft Office PowerPoint</Application>
  <PresentationFormat>Экран (4:3)</PresentationFormat>
  <Paragraphs>154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Будова і функції скелета </vt:lpstr>
      <vt:lpstr>Скелет людини</vt:lpstr>
      <vt:lpstr>Скелет голови</vt:lpstr>
      <vt:lpstr>Скелет голови</vt:lpstr>
      <vt:lpstr>Скелет голови</vt:lpstr>
      <vt:lpstr>Скелет голови</vt:lpstr>
      <vt:lpstr>Скелет голови</vt:lpstr>
      <vt:lpstr>Скелет тулуба</vt:lpstr>
      <vt:lpstr>Скелет тулуба</vt:lpstr>
      <vt:lpstr>Скелет тулуба</vt:lpstr>
      <vt:lpstr>Скелет тулуба</vt:lpstr>
      <vt:lpstr>Скелет тулуба</vt:lpstr>
      <vt:lpstr>Скелет тулуба</vt:lpstr>
      <vt:lpstr>Скелет тулуба</vt:lpstr>
      <vt:lpstr>Скелет верхніх кінцівок</vt:lpstr>
      <vt:lpstr>Скелет нижніх кінцівок</vt:lpstr>
      <vt:lpstr>Скелет верхніх кінцівок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і функції скелета </dc:title>
  <dc:creator>User</dc:creator>
  <cp:lastModifiedBy>Пользователь</cp:lastModifiedBy>
  <cp:revision>27</cp:revision>
  <dcterms:created xsi:type="dcterms:W3CDTF">2012-09-21T15:15:59Z</dcterms:created>
  <dcterms:modified xsi:type="dcterms:W3CDTF">2020-09-19T07:43:19Z</dcterms:modified>
</cp:coreProperties>
</file>